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69" r:id="rId4"/>
    <p:sldId id="257" r:id="rId5"/>
    <p:sldId id="271" r:id="rId6"/>
    <p:sldId id="266" r:id="rId7"/>
    <p:sldId id="274" r:id="rId8"/>
    <p:sldId id="260" r:id="rId9"/>
    <p:sldId id="272" r:id="rId10"/>
    <p:sldId id="262" r:id="rId11"/>
    <p:sldId id="264" r:id="rId12"/>
    <p:sldId id="27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" initials="v" lastIdx="1" clrIdx="0">
    <p:extLst>
      <p:ext uri="{19B8F6BF-5375-455C-9EA6-DF929625EA0E}">
        <p15:presenceInfo xmlns:p15="http://schemas.microsoft.com/office/powerpoint/2012/main" userId="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FE317-1C8A-4064-9562-5B3C3337969C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BAE41-AB0A-4886-A09D-52E209FF9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6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BAE41-AB0A-4886-A09D-52E209FF9D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BAE41-AB0A-4886-A09D-52E209FF9D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8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BAE41-AB0A-4886-A09D-52E209FF9D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3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1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1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7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3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13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595A-3888-4DD9-BDC4-3BF18B1B9A5D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54C02-AE7C-4ACC-B02A-0816359B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6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ARNE </a:t>
            </a:r>
            <a:r>
              <a:rPr lang="en-US" dirty="0" err="1" smtClean="0"/>
              <a:t>Sublunarean</a:t>
            </a:r>
            <a:r>
              <a:rPr lang="en-US" dirty="0" smtClean="0"/>
              <a:t> Explorer: Lander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7114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Researcher: Victor Hernandez</a:t>
            </a:r>
          </a:p>
          <a:p>
            <a:r>
              <a:rPr lang="en-US" dirty="0" smtClean="0"/>
              <a:t>Mentor: </a:t>
            </a:r>
            <a:r>
              <a:rPr lang="en-US" dirty="0" err="1" smtClean="0"/>
              <a:t>Jekan</a:t>
            </a:r>
            <a:r>
              <a:rPr lang="en-US" dirty="0" smtClean="0"/>
              <a:t> </a:t>
            </a:r>
            <a:r>
              <a:rPr lang="en-US" dirty="0" err="1" smtClean="0"/>
              <a:t>Thanga</a:t>
            </a:r>
            <a:endParaRPr lang="en-US" dirty="0" smtClean="0"/>
          </a:p>
          <a:p>
            <a:r>
              <a:rPr lang="en-US" dirty="0" smtClean="0"/>
              <a:t>Collaborators: Mark Robinson, Robert Wagner, Francesco </a:t>
            </a:r>
            <a:r>
              <a:rPr lang="en-US" dirty="0" err="1" smtClean="0"/>
              <a:t>Testi</a:t>
            </a:r>
            <a:endParaRPr lang="en-US" dirty="0" smtClean="0"/>
          </a:p>
          <a:p>
            <a:r>
              <a:rPr lang="en-US" dirty="0" smtClean="0"/>
              <a:t>Abstract: http://www.hou.usra.edu/meetings/leag2014/pdf/3025.pdf</a:t>
            </a:r>
          </a:p>
        </p:txBody>
      </p:sp>
    </p:spTree>
    <p:extLst>
      <p:ext uri="{BB962C8B-B14F-4D97-AF65-F5344CB8AC3E}">
        <p14:creationId xmlns:p14="http://schemas.microsoft.com/office/powerpoint/2010/main" val="25182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85" y="2792441"/>
            <a:ext cx="2420389" cy="1325563"/>
          </a:xfrm>
        </p:spPr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Structure: Design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7316" cy="4351338"/>
          </a:xfrm>
        </p:spPr>
        <p:txBody>
          <a:bodyPr/>
          <a:lstStyle/>
          <a:p>
            <a:r>
              <a:rPr lang="en-US" dirty="0" smtClean="0"/>
              <a:t>Three Telescopic Legs</a:t>
            </a:r>
          </a:p>
          <a:p>
            <a:r>
              <a:rPr lang="en-US" dirty="0" smtClean="0"/>
              <a:t>Hexagonal Shape</a:t>
            </a:r>
          </a:p>
          <a:p>
            <a:r>
              <a:rPr lang="en-US" dirty="0" smtClean="0"/>
              <a:t>Sectioned into three tiers</a:t>
            </a:r>
          </a:p>
          <a:p>
            <a:r>
              <a:rPr lang="en-US" dirty="0" smtClean="0"/>
              <a:t>Al 6061-T6 Material</a:t>
            </a:r>
          </a:p>
          <a:p>
            <a:r>
              <a:rPr lang="en-US" dirty="0" smtClean="0"/>
              <a:t>Overall structural mass of 44 kg</a:t>
            </a:r>
          </a:p>
          <a:p>
            <a:r>
              <a:rPr lang="en-US" dirty="0" smtClean="0"/>
              <a:t>Overall Structural Volume of 1.63 m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648700" y="21510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50" y="447381"/>
            <a:ext cx="4629150" cy="601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4551" y="230188"/>
            <a:ext cx="286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**Dimensions in meters**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design meets mission mass and volume requirements</a:t>
            </a:r>
          </a:p>
          <a:p>
            <a:r>
              <a:rPr lang="en-US" dirty="0" smtClean="0"/>
              <a:t>Future small scale impact testing experiment will further validate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188" y="2841995"/>
            <a:ext cx="2837155" cy="1325563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Arne Mission: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720" y="1825625"/>
            <a:ext cx="4437184" cy="4351338"/>
          </a:xfrm>
        </p:spPr>
        <p:txBody>
          <a:bodyPr/>
          <a:lstStyle/>
          <a:p>
            <a:r>
              <a:rPr lang="en-US" dirty="0" smtClean="0"/>
              <a:t>In-Situ Resource Utilization</a:t>
            </a:r>
          </a:p>
          <a:p>
            <a:r>
              <a:rPr lang="en-US" dirty="0" smtClean="0"/>
              <a:t>Sustainable Lunar Bases</a:t>
            </a:r>
          </a:p>
          <a:p>
            <a:r>
              <a:rPr lang="en-US" dirty="0" smtClean="0"/>
              <a:t>Human Exploration</a:t>
            </a:r>
          </a:p>
          <a:p>
            <a:r>
              <a:rPr lang="en-US" dirty="0" smtClean="0"/>
              <a:t>Technological Advancement (faster, cheaper, safer)</a:t>
            </a:r>
          </a:p>
        </p:txBody>
      </p:sp>
      <p:pic>
        <p:nvPicPr>
          <p:cNvPr id="3074" name="Picture 2" descr="http://www.lawrence-harris.com/wp-content/uploads/2014/03/mone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4" y="2881406"/>
            <a:ext cx="6739255" cy="37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Arne Mission: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Four Major Concerns:</a:t>
            </a:r>
          </a:p>
          <a:p>
            <a:pPr marL="514350" indent="-514350">
              <a:buAutoNum type="arabicParenR"/>
            </a:pPr>
            <a:r>
              <a:rPr lang="en-US" dirty="0" smtClean="0"/>
              <a:t>Radiation</a:t>
            </a:r>
          </a:p>
          <a:p>
            <a:pPr marL="514350" indent="-514350">
              <a:buAutoNum type="arabicParenR"/>
            </a:pPr>
            <a:r>
              <a:rPr lang="en-US" dirty="0" smtClean="0"/>
              <a:t>Micrometeorite Impacts</a:t>
            </a:r>
          </a:p>
          <a:p>
            <a:pPr marL="514350" indent="-514350">
              <a:buAutoNum type="arabicParenR"/>
            </a:pPr>
            <a:r>
              <a:rPr lang="en-US" dirty="0" smtClean="0"/>
              <a:t>Extreme Temperature Swings</a:t>
            </a:r>
          </a:p>
          <a:p>
            <a:pPr marL="514350" indent="-514350">
              <a:buAutoNum type="arabicParenR"/>
            </a:pPr>
            <a:r>
              <a:rPr lang="en-US" dirty="0" smtClean="0"/>
              <a:t>Outdated/Unproven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349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ARNE Mission: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4769737" cy="435133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Determine feasibility of exploiting Mare </a:t>
            </a:r>
            <a:r>
              <a:rPr lang="en-US" dirty="0" err="1" smtClean="0"/>
              <a:t>Tranquilitatis</a:t>
            </a:r>
            <a:r>
              <a:rPr lang="en-US" dirty="0" smtClean="0"/>
              <a:t> Pit (MTP)</a:t>
            </a:r>
          </a:p>
          <a:p>
            <a:pPr marL="514350" indent="-514350">
              <a:buAutoNum type="arabicParenR"/>
            </a:pPr>
            <a:r>
              <a:rPr lang="en-US" dirty="0" smtClean="0"/>
              <a:t>Technology demonstration of autonomous landing and pit bots</a:t>
            </a:r>
          </a:p>
          <a:p>
            <a:pPr marL="514350" indent="-514350">
              <a:buAutoNum type="arabicParenR"/>
            </a:pPr>
            <a:r>
              <a:rPr lang="en-US" dirty="0" smtClean="0"/>
              <a:t>Investigation of lunar mare volcanism</a:t>
            </a:r>
          </a:p>
          <a:p>
            <a:pPr marL="514350" indent="-514350">
              <a:buAutoNum type="arabicParenR"/>
            </a:pPr>
            <a:r>
              <a:rPr lang="en-US" dirty="0" smtClean="0"/>
              <a:t>Exploration of void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976" y="1027906"/>
            <a:ext cx="3578824" cy="4542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6725" y="2428136"/>
            <a:ext cx="167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7803" y="2434887"/>
            <a:ext cx="79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0808" y="4231779"/>
            <a:ext cx="167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Afternoon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2484" r="23932" b="14408"/>
          <a:stretch/>
        </p:blipFill>
        <p:spPr>
          <a:xfrm>
            <a:off x="5973821" y="3161843"/>
            <a:ext cx="1180730" cy="1159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9356179" y="3083870"/>
            <a:ext cx="4542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Annual Meeting of the Lunar Exploration Analysis Group, held 22-24 October, 2014 in Laurel, Maryland. LPI Contribution No. 1820, id.3025</a:t>
            </a:r>
          </a:p>
        </p:txBody>
      </p:sp>
    </p:spTree>
    <p:extLst>
      <p:ext uri="{BB962C8B-B14F-4D97-AF65-F5344CB8AC3E}">
        <p14:creationId xmlns:p14="http://schemas.microsoft.com/office/powerpoint/2010/main" val="22920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19" y="432905"/>
            <a:ext cx="8133302" cy="61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051" y="2626187"/>
            <a:ext cx="3467793" cy="1325563"/>
          </a:xfrm>
        </p:spPr>
        <p:txBody>
          <a:bodyPr/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Power: Solar Panel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56881" cy="435133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smtClean="0"/>
              <a:t>Suitability </a:t>
            </a:r>
            <a:r>
              <a:rPr lang="en-US" dirty="0" smtClean="0"/>
              <a:t>of solar panel power source</a:t>
            </a:r>
          </a:p>
          <a:p>
            <a:pPr marL="514350" indent="-514350">
              <a:buAutoNum type="arabicParenR"/>
            </a:pPr>
            <a:r>
              <a:rPr lang="en-US" dirty="0" smtClean="0"/>
              <a:t>Feasibility of landing inside of Mare </a:t>
            </a:r>
            <a:r>
              <a:rPr lang="en-US" dirty="0" err="1" smtClean="0"/>
              <a:t>Tranquilitatis</a:t>
            </a:r>
            <a:r>
              <a:rPr lang="en-US" dirty="0" smtClean="0"/>
              <a:t> crater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262" y="1786222"/>
            <a:ext cx="6429375" cy="4600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24261" y="5459104"/>
            <a:ext cx="6429375" cy="92769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Power: Targeted Landing Site</a:t>
            </a:r>
            <a:endParaRPr lang="en-US" dirty="0"/>
          </a:p>
        </p:txBody>
      </p:sp>
      <p:pic>
        <p:nvPicPr>
          <p:cNvPr id="4" name="Picture 3" descr="landing_visibilit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8" y="1582166"/>
            <a:ext cx="4983607" cy="4972867"/>
          </a:xfrm>
          <a:prstGeom prst="rect">
            <a:avLst/>
          </a:prstGeom>
        </p:spPr>
      </p:pic>
      <p:pic>
        <p:nvPicPr>
          <p:cNvPr id="5" name="Picture 4" descr="2018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60" y="1608800"/>
            <a:ext cx="48768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2251" y="6485600"/>
            <a:ext cx="451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Credit: Robert Wagner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Power: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Solar panels are an acceptable power source</a:t>
            </a:r>
          </a:p>
          <a:p>
            <a:r>
              <a:rPr lang="en-US" dirty="0" smtClean="0"/>
              <a:t>Crater landing feasible within target landing site</a:t>
            </a:r>
          </a:p>
          <a:p>
            <a:r>
              <a:rPr lang="en-US" dirty="0" smtClean="0"/>
              <a:t>Targeted landing site large enough to accommodate off-nominal landing conditions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241</Words>
  <Application>Microsoft Office PowerPoint</Application>
  <PresentationFormat>Widescreen</PresentationFormat>
  <Paragraphs>55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ARNE Sublunarean Explorer: Lander Design</vt:lpstr>
      <vt:lpstr>Arne Mission: Motivation</vt:lpstr>
      <vt:lpstr>Arne Mission: Challenges</vt:lpstr>
      <vt:lpstr>ARNE Mission: Goals</vt:lpstr>
      <vt:lpstr>PowerPoint Presentation</vt:lpstr>
      <vt:lpstr>Power System</vt:lpstr>
      <vt:lpstr>Power: Solar Panel Analysis</vt:lpstr>
      <vt:lpstr>Power: Targeted Landing Site</vt:lpstr>
      <vt:lpstr>Power: Conclusions</vt:lpstr>
      <vt:lpstr>Structure</vt:lpstr>
      <vt:lpstr>Structure: Design Overview</vt:lpstr>
      <vt:lpstr>Conclusions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ARNE Sublunarean Explorer: Lander Design</dc:title>
  <dc:creator>v</dc:creator>
  <cp:lastModifiedBy>v</cp:lastModifiedBy>
  <cp:revision>52</cp:revision>
  <dcterms:created xsi:type="dcterms:W3CDTF">2015-04-02T13:20:09Z</dcterms:created>
  <dcterms:modified xsi:type="dcterms:W3CDTF">2015-04-04T05:13:23Z</dcterms:modified>
</cp:coreProperties>
</file>